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sldIdLst>
    <p:sldId id="256" r:id="rId3"/>
    <p:sldId id="257" r:id="rId4"/>
  </p:sldIdLst>
  <p:sldSz cx="10693400" cy="7561263"/>
  <p:notesSz cx="6797675" cy="9926638"/>
  <p:defaultTex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446" y="-967"/>
      </p:cViewPr>
      <p:guideLst>
        <p:guide orient="horz" pos="2382"/>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9581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63761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97" y="1103"/>
            <a:ext cx="10693970" cy="7560160"/>
          </a:xfrm>
          <a:prstGeom prst="rect">
            <a:avLst/>
          </a:prstGeom>
        </p:spPr>
      </p:pic>
    </p:spTree>
    <p:extLst>
      <p:ext uri="{BB962C8B-B14F-4D97-AF65-F5344CB8AC3E}">
        <p14:creationId xmlns:p14="http://schemas.microsoft.com/office/powerpoint/2010/main" val="1159462573"/>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1043056" rtl="0" eaLnBrk="1" latinLnBrk="0" hangingPunct="1">
        <a:spcBef>
          <a:spcPct val="0"/>
        </a:spcBef>
        <a:buNone/>
        <a:defRPr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5613644"/>
      </p:ext>
    </p:extLst>
  </p:cSld>
  <p:clrMap bg1="lt1" tx1="dk1" bg2="lt2" tx2="dk2" accent1="accent1" accent2="accent2" accent3="accent3" accent4="accent4" accent5="accent5" accent6="accent6" hlink="hlink" folHlink="folHlink"/>
  <p:sldLayoutIdLst>
    <p:sldLayoutId id="214748365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fh-tr.nhs.uk/" TargetMode="External"/><Relationship Id="rId2" Type="http://schemas.openxmlformats.org/officeDocument/2006/relationships/hyperlink" Target="http://www.nhs.uk/conditions" TargetMode="Externa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hyperlink" Target="mailto:sfh-tr.patientinformation@nhs.net" TargetMode="External"/><Relationship Id="rId4" Type="http://schemas.openxmlformats.org/officeDocument/2006/relationships/hyperlink" Target="mailto:sfh-tr.PET@nhs.net"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7POkiYMYuT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69833" y="1964318"/>
            <a:ext cx="4501782" cy="3754874"/>
          </a:xfrm>
          <a:prstGeom prst="rect">
            <a:avLst/>
          </a:prstGeom>
          <a:noFill/>
        </p:spPr>
        <p:txBody>
          <a:bodyPr wrap="square" rtlCol="0">
            <a:spAutoFit/>
          </a:bodyPr>
          <a:lstStyle/>
          <a:p>
            <a:r>
              <a:rPr lang="en-GB" sz="1200" b="1" dirty="0">
                <a:latin typeface="Arial" pitchFamily="34" charset="0"/>
                <a:cs typeface="Arial" pitchFamily="34" charset="0"/>
              </a:rPr>
              <a:t>Further sources of information </a:t>
            </a:r>
            <a:endParaRPr lang="en-GB" sz="1200" dirty="0">
              <a:latin typeface="Arial" pitchFamily="34" charset="0"/>
              <a:cs typeface="Arial" pitchFamily="34" charset="0"/>
            </a:endParaRPr>
          </a:p>
          <a:p>
            <a:r>
              <a:rPr lang="en-GB" sz="1200" dirty="0">
                <a:latin typeface="Arial" pitchFamily="34" charset="0"/>
                <a:cs typeface="Arial" pitchFamily="34" charset="0"/>
              </a:rPr>
              <a:t>NHS Choices: </a:t>
            </a:r>
            <a:r>
              <a:rPr lang="en-GB" sz="1200" u="sng" dirty="0">
                <a:latin typeface="Arial" pitchFamily="34" charset="0"/>
                <a:cs typeface="Arial" pitchFamily="34" charset="0"/>
                <a:hlinkClick r:id="rId2"/>
              </a:rPr>
              <a:t>www.nhs.uk/conditions</a:t>
            </a:r>
            <a:endParaRPr lang="en-GB" sz="1200" dirty="0">
              <a:latin typeface="Arial" pitchFamily="34" charset="0"/>
              <a:cs typeface="Arial" pitchFamily="34" charset="0"/>
            </a:endParaRPr>
          </a:p>
          <a:p>
            <a:r>
              <a:rPr lang="en-GB" sz="1200" dirty="0">
                <a:latin typeface="Arial" pitchFamily="34" charset="0"/>
                <a:cs typeface="Arial" pitchFamily="34" charset="0"/>
              </a:rPr>
              <a:t>Our website: </a:t>
            </a:r>
            <a:r>
              <a:rPr lang="en-GB" sz="1200" u="sng" dirty="0">
                <a:latin typeface="Arial" pitchFamily="34" charset="0"/>
                <a:cs typeface="Arial" pitchFamily="34" charset="0"/>
                <a:hlinkClick r:id="rId3"/>
              </a:rPr>
              <a:t>www.sfh-tr.nhs.uk</a:t>
            </a:r>
            <a:r>
              <a:rPr lang="en-GB" sz="1200" dirty="0">
                <a:latin typeface="Arial" pitchFamily="34" charset="0"/>
                <a:cs typeface="Arial" pitchFamily="34" charset="0"/>
              </a:rPr>
              <a:t> </a:t>
            </a:r>
          </a:p>
          <a:p>
            <a:r>
              <a:rPr lang="en-GB" sz="1200" dirty="0">
                <a:latin typeface="Arial" pitchFamily="34" charset="0"/>
                <a:cs typeface="Arial" pitchFamily="34" charset="0"/>
              </a:rPr>
              <a:t> </a:t>
            </a:r>
          </a:p>
          <a:p>
            <a:r>
              <a:rPr lang="en-GB" sz="1200" b="1" dirty="0">
                <a:latin typeface="Arial" pitchFamily="34" charset="0"/>
                <a:cs typeface="Arial" pitchFamily="34" charset="0"/>
              </a:rPr>
              <a:t>Patient Experience Team (PET)</a:t>
            </a:r>
            <a:endParaRPr lang="en-GB" sz="1200" dirty="0">
              <a:latin typeface="Arial" pitchFamily="34" charset="0"/>
              <a:cs typeface="Arial" pitchFamily="34" charset="0"/>
            </a:endParaRPr>
          </a:p>
          <a:p>
            <a:r>
              <a:rPr lang="en-GB" sz="1200" dirty="0">
                <a:latin typeface="Arial" pitchFamily="34" charset="0"/>
                <a:cs typeface="Arial" pitchFamily="34" charset="0"/>
              </a:rPr>
              <a:t>PET is available to help with any of your compliments, concerns or complaints, and will ensure a prompt and efficient service.</a:t>
            </a:r>
          </a:p>
          <a:p>
            <a:r>
              <a:rPr lang="en-GB" sz="1200" b="1" dirty="0">
                <a:latin typeface="Arial" pitchFamily="34" charset="0"/>
                <a:cs typeface="Arial" pitchFamily="34" charset="0"/>
              </a:rPr>
              <a:t> </a:t>
            </a:r>
            <a:endParaRPr lang="en-GB" sz="1200" dirty="0">
              <a:latin typeface="Arial" pitchFamily="34" charset="0"/>
              <a:cs typeface="Arial" pitchFamily="34" charset="0"/>
            </a:endParaRPr>
          </a:p>
          <a:p>
            <a:r>
              <a:rPr lang="en-GB" sz="1200" b="1" dirty="0">
                <a:latin typeface="Arial" pitchFamily="34" charset="0"/>
                <a:cs typeface="Arial" pitchFamily="34" charset="0"/>
              </a:rPr>
              <a:t>King’s Mill Hospital:</a:t>
            </a:r>
            <a:r>
              <a:rPr lang="en-GB" sz="1200" dirty="0">
                <a:latin typeface="Arial" pitchFamily="34" charset="0"/>
                <a:cs typeface="Arial" pitchFamily="34" charset="0"/>
              </a:rPr>
              <a:t> 01623 672222</a:t>
            </a:r>
          </a:p>
          <a:p>
            <a:r>
              <a:rPr lang="en-GB" sz="1200" b="1" dirty="0">
                <a:latin typeface="Arial" pitchFamily="34" charset="0"/>
                <a:cs typeface="Arial" pitchFamily="34" charset="0"/>
              </a:rPr>
              <a:t>Newark Hospital: </a:t>
            </a:r>
            <a:r>
              <a:rPr lang="en-GB" sz="1200" dirty="0">
                <a:latin typeface="Arial" pitchFamily="34" charset="0"/>
                <a:cs typeface="Arial" pitchFamily="34" charset="0"/>
              </a:rPr>
              <a:t>01636 685692</a:t>
            </a:r>
          </a:p>
          <a:p>
            <a:r>
              <a:rPr lang="en-GB" sz="1200" b="1" dirty="0">
                <a:latin typeface="Arial" pitchFamily="34" charset="0"/>
                <a:cs typeface="Arial" pitchFamily="34" charset="0"/>
              </a:rPr>
              <a:t>Email: </a:t>
            </a:r>
            <a:r>
              <a:rPr lang="en-GB" sz="1200" u="sng" dirty="0">
                <a:latin typeface="Arial" pitchFamily="34" charset="0"/>
                <a:cs typeface="Arial" pitchFamily="34" charset="0"/>
                <a:hlinkClick r:id="rId4"/>
              </a:rPr>
              <a:t>sfh-tr.PET@nhs.net</a:t>
            </a:r>
            <a:r>
              <a:rPr lang="en-GB" sz="1200" u="sng" dirty="0">
                <a:latin typeface="Arial" pitchFamily="34" charset="0"/>
                <a:cs typeface="Arial" pitchFamily="34" charset="0"/>
              </a:rPr>
              <a:t> </a:t>
            </a:r>
            <a:endParaRPr lang="en-GB" sz="1200" dirty="0">
              <a:latin typeface="Arial" pitchFamily="34" charset="0"/>
              <a:cs typeface="Arial" pitchFamily="34" charset="0"/>
            </a:endParaRPr>
          </a:p>
          <a:p>
            <a:r>
              <a:rPr lang="en-GB" sz="1000" dirty="0">
                <a:latin typeface="Arial" pitchFamily="34" charset="0"/>
                <a:cs typeface="Arial" pitchFamily="34" charset="0"/>
              </a:rPr>
              <a:t> </a:t>
            </a:r>
          </a:p>
          <a:p>
            <a:r>
              <a:rPr lang="en-GB" sz="800" dirty="0">
                <a:latin typeface="Arial" panose="020B0604020202020204" pitchFamily="34" charset="0"/>
                <a:cs typeface="Arial" panose="020B0604020202020204" pitchFamily="34" charset="0"/>
              </a:rPr>
              <a:t>If you would like this information in an alternative format, for example large print or easy read, or if you need help with communicating with us, for example because you use British Sign Language, please let us know. You can call the Patient Experience Team on 01623 672222 or email </a:t>
            </a:r>
            <a:r>
              <a:rPr lang="en-GB" sz="800" u="sng" dirty="0">
                <a:latin typeface="Arial" panose="020B0604020202020204" pitchFamily="34" charset="0"/>
                <a:cs typeface="Arial" panose="020B0604020202020204" pitchFamily="34" charset="0"/>
                <a:hlinkClick r:id="rId4"/>
              </a:rPr>
              <a:t>sfh-tr.PET@nhs.net</a:t>
            </a:r>
            <a:r>
              <a:rPr lang="en-GB" sz="800" dirty="0">
                <a:latin typeface="Arial" panose="020B0604020202020204" pitchFamily="34" charset="0"/>
                <a:cs typeface="Arial" panose="020B0604020202020204" pitchFamily="34" charset="0"/>
              </a:rPr>
              <a:t>. </a:t>
            </a:r>
          </a:p>
          <a:p>
            <a:endParaRPr lang="en-GB" sz="800" dirty="0">
              <a:latin typeface="Arial" panose="020B0604020202020204" pitchFamily="34" charset="0"/>
              <a:cs typeface="Arial" panose="020B0604020202020204" pitchFamily="34" charset="0"/>
            </a:endParaRPr>
          </a:p>
          <a:p>
            <a:r>
              <a:rPr lang="en-GB" sz="800" dirty="0">
                <a:latin typeface="Arial" panose="020B0604020202020204" pitchFamily="34" charset="0"/>
                <a:cs typeface="Arial" panose="020B0604020202020204" pitchFamily="34" charset="0"/>
              </a:rPr>
              <a:t>This document is intended for information purposes only and should not replace advice that your relevant health professional would give you.  External websites may be referred to in specific cases.  Any external websites are provided for your information and convenience. We cannot accept responsibility for the information found on them.  </a:t>
            </a:r>
          </a:p>
          <a:p>
            <a:endParaRPr lang="en-GB" sz="800" dirty="0">
              <a:latin typeface="Arial" panose="020B0604020202020204" pitchFamily="34" charset="0"/>
              <a:cs typeface="Arial" panose="020B0604020202020204" pitchFamily="34" charset="0"/>
            </a:endParaRPr>
          </a:p>
          <a:p>
            <a:r>
              <a:rPr lang="en-GB" sz="800" dirty="0">
                <a:latin typeface="Arial" panose="020B0604020202020204" pitchFamily="34" charset="0"/>
                <a:cs typeface="Arial" panose="020B0604020202020204" pitchFamily="34" charset="0"/>
              </a:rPr>
              <a:t>If you require a full list of references (if relevant) for this leaflet, please email </a:t>
            </a:r>
            <a:r>
              <a:rPr lang="en-GB" sz="800" u="sng" dirty="0">
                <a:latin typeface="Arial" pitchFamily="34" charset="0"/>
                <a:cs typeface="Arial" pitchFamily="34" charset="0"/>
                <a:hlinkClick r:id="rId5"/>
              </a:rPr>
              <a:t>sfh-tr.patientinformation@nhs.net</a:t>
            </a:r>
            <a:r>
              <a:rPr lang="en-GB" sz="800" u="sng" dirty="0">
                <a:latin typeface="Arial" pitchFamily="34" charset="0"/>
                <a:cs typeface="Arial" pitchFamily="34" charset="0"/>
              </a:rPr>
              <a:t> </a:t>
            </a:r>
            <a:r>
              <a:rPr lang="en-GB" sz="800" dirty="0">
                <a:latin typeface="Arial" pitchFamily="34" charset="0"/>
                <a:cs typeface="Arial" pitchFamily="34" charset="0"/>
              </a:rPr>
              <a:t> or telephone 01623 622515, extension 6927.</a:t>
            </a:r>
          </a:p>
        </p:txBody>
      </p:sp>
      <p:sp>
        <p:nvSpPr>
          <p:cNvPr id="13" name="Text Box 2"/>
          <p:cNvSpPr txBox="1">
            <a:spLocks noChangeArrowheads="1"/>
          </p:cNvSpPr>
          <p:nvPr/>
        </p:nvSpPr>
        <p:spPr bwMode="auto">
          <a:xfrm>
            <a:off x="234132" y="5887525"/>
            <a:ext cx="2592288" cy="7014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a:ln>
                  <a:noFill/>
                </a:ln>
                <a:solidFill>
                  <a:schemeClr val="tx1"/>
                </a:solidFill>
                <a:effectLst/>
                <a:latin typeface="Arial" pitchFamily="34" charset="0"/>
                <a:cs typeface="Arial" pitchFamily="34" charset="0"/>
              </a:rPr>
              <a:t>To be completed by the Communications office</a:t>
            </a:r>
          </a:p>
          <a:p>
            <a:pPr lvl="0" defTabSz="914400" fontAlgn="base">
              <a:spcBef>
                <a:spcPct val="0"/>
              </a:spcBef>
              <a:spcAft>
                <a:spcPct val="0"/>
              </a:spcAft>
            </a:pPr>
            <a:r>
              <a:rPr kumimoji="0" lang="en-GB" sz="900" b="0" i="0" u="none" strike="noStrike" cap="none" normalizeH="0" baseline="0" dirty="0">
                <a:ln>
                  <a:noFill/>
                </a:ln>
                <a:solidFill>
                  <a:schemeClr val="tx1"/>
                </a:solidFill>
                <a:effectLst/>
                <a:latin typeface="Arial" pitchFamily="34" charset="0"/>
                <a:cs typeface="Arial" pitchFamily="34" charset="0"/>
              </a:rPr>
              <a:t>Leaflet code:  </a:t>
            </a:r>
            <a:r>
              <a:rPr lang="en-GB" sz="900" dirty="0">
                <a:latin typeface="Arial" pitchFamily="34" charset="0"/>
                <a:cs typeface="Arial" pitchFamily="34" charset="0"/>
              </a:rPr>
              <a:t>PIL202311-03-SRME</a:t>
            </a:r>
          </a:p>
          <a:p>
            <a:pPr lvl="0" defTabSz="914400" fontAlgn="base">
              <a:spcBef>
                <a:spcPct val="0"/>
              </a:spcBef>
              <a:spcAft>
                <a:spcPct val="0"/>
              </a:spcAft>
            </a:pPr>
            <a:r>
              <a:rPr kumimoji="0" lang="en-US" sz="900" b="0" i="0" u="none" strike="noStrike" cap="none" normalizeH="0" baseline="0" dirty="0">
                <a:ln>
                  <a:noFill/>
                </a:ln>
                <a:solidFill>
                  <a:schemeClr val="tx1"/>
                </a:solidFill>
                <a:effectLst/>
                <a:latin typeface="Arial" pitchFamily="34" charset="0"/>
                <a:cs typeface="Arial" pitchFamily="34" charset="0"/>
              </a:rPr>
              <a:t>Created: May 2020/ Revised: November 2023/ </a:t>
            </a:r>
          </a:p>
          <a:p>
            <a:pPr lvl="0" defTabSz="914400" fontAlgn="base">
              <a:spcBef>
                <a:spcPct val="0"/>
              </a:spcBef>
              <a:spcAft>
                <a:spcPct val="0"/>
              </a:spcAft>
            </a:pPr>
            <a:r>
              <a:rPr kumimoji="0" lang="en-US" sz="900" b="0" i="0" u="none" strike="noStrike" cap="none" normalizeH="0" baseline="0" dirty="0">
                <a:ln>
                  <a:noFill/>
                </a:ln>
                <a:solidFill>
                  <a:schemeClr val="tx1"/>
                </a:solidFill>
                <a:effectLst/>
                <a:latin typeface="Arial" pitchFamily="34" charset="0"/>
                <a:cs typeface="Arial" pitchFamily="34" charset="0"/>
              </a:rPr>
              <a:t>Review Date: November 2025</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2" name="TextBox 11"/>
          <p:cNvSpPr txBox="1"/>
          <p:nvPr/>
        </p:nvSpPr>
        <p:spPr>
          <a:xfrm>
            <a:off x="5738643" y="1825819"/>
            <a:ext cx="2632393" cy="276999"/>
          </a:xfrm>
          <a:prstGeom prst="rect">
            <a:avLst/>
          </a:prstGeom>
          <a:noFill/>
        </p:spPr>
        <p:txBody>
          <a:bodyPr wrap="square" rtlCol="0">
            <a:spAutoFit/>
          </a:bodyPr>
          <a:lstStyle/>
          <a:p>
            <a:r>
              <a:rPr lang="en-GB" sz="1200" b="1" dirty="0">
                <a:latin typeface="Arial" pitchFamily="34" charset="0"/>
                <a:cs typeface="Arial" pitchFamily="34" charset="0"/>
              </a:rPr>
              <a:t>INFORMATION FOR PATIENTS</a:t>
            </a:r>
          </a:p>
        </p:txBody>
      </p:sp>
      <p:cxnSp>
        <p:nvCxnSpPr>
          <p:cNvPr id="14" name="Straight Connector 13"/>
          <p:cNvCxnSpPr/>
          <p:nvPr/>
        </p:nvCxnSpPr>
        <p:spPr>
          <a:xfrm flipV="1">
            <a:off x="5770070" y="2102818"/>
            <a:ext cx="4545182" cy="8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722691" y="2190037"/>
            <a:ext cx="2664296" cy="415498"/>
          </a:xfrm>
          <a:prstGeom prst="rect">
            <a:avLst/>
          </a:prstGeom>
          <a:noFill/>
        </p:spPr>
        <p:txBody>
          <a:bodyPr wrap="square" rtlCol="0">
            <a:spAutoFit/>
          </a:bodyPr>
          <a:lstStyle/>
          <a:p>
            <a:r>
              <a:rPr lang="en-GB" b="1" dirty="0">
                <a:solidFill>
                  <a:srgbClr val="002060"/>
                </a:solidFill>
                <a:latin typeface="Arial" panose="020B0604020202020204" pitchFamily="34" charset="0"/>
                <a:cs typeface="Arial" panose="020B0604020202020204" pitchFamily="34" charset="0"/>
              </a:rPr>
              <a:t>Therapy Services</a:t>
            </a:r>
          </a:p>
        </p:txBody>
      </p:sp>
      <p:cxnSp>
        <p:nvCxnSpPr>
          <p:cNvPr id="16" name="Straight Connector 15"/>
          <p:cNvCxnSpPr/>
          <p:nvPr/>
        </p:nvCxnSpPr>
        <p:spPr>
          <a:xfrm flipV="1">
            <a:off x="5770070" y="2605535"/>
            <a:ext cx="4545182" cy="26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7434932" y="6769253"/>
            <a:ext cx="2952328" cy="4677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597331" y="6661531"/>
            <a:ext cx="2514600" cy="558800"/>
          </a:xfrm>
          <a:prstGeom prst="rect">
            <a:avLst/>
          </a:prstGeom>
        </p:spPr>
      </p:pic>
      <p:sp>
        <p:nvSpPr>
          <p:cNvPr id="17" name="TextBox 16"/>
          <p:cNvSpPr txBox="1"/>
          <p:nvPr/>
        </p:nvSpPr>
        <p:spPr>
          <a:xfrm>
            <a:off x="5665109" y="2866257"/>
            <a:ext cx="4545182" cy="3539430"/>
          </a:xfrm>
          <a:prstGeom prst="rect">
            <a:avLst/>
          </a:prstGeom>
          <a:solidFill>
            <a:schemeClr val="bg1"/>
          </a:solidFill>
        </p:spPr>
        <p:txBody>
          <a:bodyPr wrap="square" rtlCol="0">
            <a:spAutoFit/>
          </a:bodyPr>
          <a:lstStyle/>
          <a:p>
            <a:pPr algn="ctr"/>
            <a:endParaRPr lang="en-GB" sz="800" b="1" dirty="0">
              <a:solidFill>
                <a:srgbClr val="002060"/>
              </a:solidFill>
              <a:latin typeface="Arial" panose="020B0604020202020204" pitchFamily="34" charset="0"/>
              <a:cs typeface="Arial" panose="020B0604020202020204" pitchFamily="34" charset="0"/>
            </a:endParaRPr>
          </a:p>
          <a:p>
            <a:pPr algn="ctr"/>
            <a:r>
              <a:rPr lang="en-GB" sz="5400" b="1" dirty="0">
                <a:solidFill>
                  <a:srgbClr val="002060"/>
                </a:solidFill>
                <a:latin typeface="Arial" panose="020B0604020202020204" pitchFamily="34" charset="0"/>
                <a:cs typeface="Arial" panose="020B0604020202020204" pitchFamily="34" charset="0"/>
              </a:rPr>
              <a:t>Shoulder range of motion exercises</a:t>
            </a:r>
            <a:endParaRPr lang="en-GB" sz="32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2371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617862" y="275003"/>
            <a:ext cx="5075538" cy="6740307"/>
          </a:xfrm>
          <a:prstGeom prst="rect">
            <a:avLst/>
          </a:prstGeom>
          <a:noFill/>
        </p:spPr>
        <p:txBody>
          <a:bodyPr wrap="square" rtlCol="0">
            <a:spAutoFit/>
          </a:bodyPr>
          <a:lstStyle/>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You may experience some mild ‘stretching’ discomfort as you push your arm further – please be reassured this is normal and usually soon settles when you return your affected arm to the start position.</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Repeat 10-12 times or as comfort allows.</a:t>
            </a:r>
          </a:p>
          <a:p>
            <a:endParaRPr lang="en-GB" sz="1600" dirty="0"/>
          </a:p>
          <a:p>
            <a:r>
              <a:rPr lang="en-GB" sz="1600" b="1" dirty="0">
                <a:solidFill>
                  <a:srgbClr val="002060"/>
                </a:solidFill>
                <a:latin typeface="Arial" panose="020B0604020202020204" pitchFamily="34" charset="0"/>
                <a:cs typeface="Arial" panose="020B0604020202020204" pitchFamily="34" charset="0"/>
              </a:rPr>
              <a:t>Passive external rotation exercise:</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Start by lying on your back.</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Have a folded-up towel under your affected arm – allow your upper am/elbow to rest on the towel for optimum support.</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Hold both ends of a stick with your palms facing you, both elbows should be bent at a 90-degree angle.  </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Use your good hand to push your affected arm with the stick to turn it outwards to the side.</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Repeat 10-12 times or as comfort allows.  </a:t>
            </a:r>
          </a:p>
          <a:p>
            <a:r>
              <a:rPr lang="en-GB" sz="1600" dirty="0">
                <a:latin typeface="Arial" panose="020B0604020202020204" pitchFamily="34" charset="0"/>
                <a:cs typeface="Arial" panose="020B0604020202020204" pitchFamily="34" charset="0"/>
              </a:rPr>
              <a:t> </a:t>
            </a:r>
          </a:p>
          <a:p>
            <a:pPr lvl="0"/>
            <a:r>
              <a:rPr lang="en-GB" sz="1600" dirty="0">
                <a:latin typeface="Arial" panose="020B0604020202020204" pitchFamily="34" charset="0"/>
                <a:cs typeface="Arial" panose="020B0604020202020204" pitchFamily="34" charset="0"/>
              </a:rPr>
              <a:t>These types of exercises are ‘range of movement exercise’ therefore it is recommended that you do these exercises regularly throughout each day.</a:t>
            </a:r>
          </a:p>
          <a:p>
            <a:pPr lvl="0"/>
            <a:endParaRPr lang="en-GB" sz="1600" dirty="0">
              <a:latin typeface="Arial" panose="020B0604020202020204" pitchFamily="34" charset="0"/>
              <a:cs typeface="Arial" panose="020B0604020202020204" pitchFamily="34" charset="0"/>
            </a:endParaRPr>
          </a:p>
          <a:p>
            <a:pPr lvl="0"/>
            <a:r>
              <a:rPr lang="en-GB" sz="1600" dirty="0">
                <a:latin typeface="Arial" panose="020B0604020202020204" pitchFamily="34" charset="0"/>
                <a:cs typeface="Arial" panose="020B0604020202020204" pitchFamily="34" charset="0"/>
              </a:rPr>
              <a:t>Always allow pain to be your guide. It is acceptable and normal for the exercises to cause some </a:t>
            </a:r>
            <a:r>
              <a:rPr lang="en-GB" sz="1600">
                <a:latin typeface="Arial" panose="020B0604020202020204" pitchFamily="34" charset="0"/>
                <a:cs typeface="Arial" panose="020B0604020202020204" pitchFamily="34" charset="0"/>
              </a:rPr>
              <a:t>mild discomfort, </a:t>
            </a:r>
            <a:r>
              <a:rPr lang="en-GB" sz="1600" dirty="0">
                <a:latin typeface="Arial" panose="020B0604020202020204" pitchFamily="34" charset="0"/>
                <a:cs typeface="Arial" panose="020B0604020202020204" pitchFamily="34" charset="0"/>
              </a:rPr>
              <a:t>but this should settle down soon after you have completed the exercises.</a:t>
            </a:r>
          </a:p>
        </p:txBody>
      </p:sp>
      <p:sp>
        <p:nvSpPr>
          <p:cNvPr id="17" name="TextBox 16"/>
          <p:cNvSpPr txBox="1"/>
          <p:nvPr/>
        </p:nvSpPr>
        <p:spPr>
          <a:xfrm>
            <a:off x="162124" y="275003"/>
            <a:ext cx="4680520" cy="7140416"/>
          </a:xfrm>
          <a:prstGeom prst="rect">
            <a:avLst/>
          </a:prstGeom>
          <a:noFill/>
        </p:spPr>
        <p:txBody>
          <a:bodyPr wrap="square" rtlCol="0">
            <a:spAutoFit/>
          </a:bodyPr>
          <a:lstStyle/>
          <a:p>
            <a:pPr algn="ctr"/>
            <a:r>
              <a:rPr lang="en-GB" sz="1600" b="1" dirty="0">
                <a:solidFill>
                  <a:srgbClr val="0070C0"/>
                </a:solidFill>
                <a:latin typeface="Arial" panose="020B0604020202020204" pitchFamily="34" charset="0"/>
                <a:cs typeface="Arial" panose="020B0604020202020204" pitchFamily="34" charset="0"/>
              </a:rPr>
              <a:t>If you are viewing this leaflet online, please click on the following link to watch information videos.  If you have a paper copy, please copy the link into your browser:  </a:t>
            </a:r>
            <a:r>
              <a:rPr lang="en-GB" sz="1400" u="sng" dirty="0">
                <a:latin typeface="Arial" panose="020B0604020202020204" pitchFamily="34" charset="0"/>
                <a:cs typeface="Arial" panose="020B0604020202020204" pitchFamily="34" charset="0"/>
                <a:hlinkClick r:id="rId2"/>
              </a:rPr>
              <a:t>https://www.youtube.com/watch?v=7POkiYMYuT</a:t>
            </a:r>
            <a:r>
              <a:rPr lang="en-GB" sz="1400" u="sng" dirty="0">
                <a:hlinkClick r:id="rId2"/>
              </a:rPr>
              <a:t>U</a:t>
            </a:r>
            <a:endParaRPr lang="en-GB" sz="1400" dirty="0"/>
          </a:p>
          <a:p>
            <a:pPr algn="ctr"/>
            <a:endParaRPr lang="en-GB" sz="1400" b="1" dirty="0">
              <a:solidFill>
                <a:srgbClr val="FF0000"/>
              </a:solidFill>
              <a:latin typeface="Arial" panose="020B0604020202020204" pitchFamily="34" charset="0"/>
              <a:cs typeface="Arial" panose="020B0604020202020204" pitchFamily="34" charset="0"/>
            </a:endParaRPr>
          </a:p>
          <a:p>
            <a:r>
              <a:rPr lang="en-GB" sz="1600" b="1" dirty="0">
                <a:solidFill>
                  <a:srgbClr val="002060"/>
                </a:solidFill>
                <a:latin typeface="Arial" panose="020B0604020202020204" pitchFamily="34" charset="0"/>
                <a:cs typeface="Arial" panose="020B0604020202020204" pitchFamily="34" charset="0"/>
              </a:rPr>
              <a:t>Pendulum exercise:</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Start by leaning on a stable surface; a kitchen table or work top is ideal.</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Lean forwards supporting yourself through your good arm.</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Stand with your feet apart for better balance and lean forwards.</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Gently allow your affected arm to hang down. </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Like a grandfather clock pendulum, allow your arm to swing freely backwards and forwards and in circles – one way and the other.</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Repeat 10-12 times or as comfort allows.</a:t>
            </a:r>
          </a:p>
          <a:p>
            <a:r>
              <a:rPr lang="en-GB" sz="1600" dirty="0">
                <a:latin typeface="Arial" panose="020B0604020202020204" pitchFamily="34" charset="0"/>
                <a:cs typeface="Arial" panose="020B0604020202020204" pitchFamily="34" charset="0"/>
              </a:rPr>
              <a:t> </a:t>
            </a:r>
          </a:p>
          <a:p>
            <a:r>
              <a:rPr lang="en-GB" sz="1600" b="1" dirty="0">
                <a:solidFill>
                  <a:srgbClr val="002060"/>
                </a:solidFill>
                <a:latin typeface="Arial" panose="020B0604020202020204" pitchFamily="34" charset="0"/>
                <a:cs typeface="Arial" panose="020B0604020202020204" pitchFamily="34" charset="0"/>
              </a:rPr>
              <a:t>Passive elevation exercise:</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Lie flat on your back with your neck and head comfortable on pillow(s).</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Use your good hand to hold or support your affected arm.</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Use your good hand to lift your affected arm up and above your head – allow it to go further a comfort allows.  </a:t>
            </a:r>
          </a:p>
          <a:p>
            <a:endParaRPr lang="en-GB" sz="1600" dirty="0">
              <a:latin typeface="Arial" panose="020B0604020202020204" pitchFamily="34" charset="0"/>
              <a:cs typeface="Arial" panose="020B0604020202020204" pitchFamily="34" charset="0"/>
            </a:endParaRPr>
          </a:p>
          <a:p>
            <a:pPr lvl="0"/>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03800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TotalTime>
  <Words>642</Words>
  <Application>Microsoft Office PowerPoint</Application>
  <PresentationFormat>Custom</PresentationFormat>
  <Paragraphs>51</Paragraphs>
  <Slides>2</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Office Theme</vt:lpstr>
      <vt:lpstr>Custom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 Lindley - Graphic Designer - SFH-KMH</dc:creator>
  <cp:lastModifiedBy>MORTON, Jayne (SHERWOOD FOREST HOSPITALS NHS FOUNDATION TRUST)</cp:lastModifiedBy>
  <cp:revision>49</cp:revision>
  <cp:lastPrinted>2020-05-14T10:05:12Z</cp:lastPrinted>
  <dcterms:created xsi:type="dcterms:W3CDTF">2017-05-04T13:43:06Z</dcterms:created>
  <dcterms:modified xsi:type="dcterms:W3CDTF">2023-11-29T14:46:32Z</dcterms:modified>
</cp:coreProperties>
</file>